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sldIdLst>
    <p:sldId id="256" r:id="rId2"/>
    <p:sldId id="258" r:id="rId3"/>
    <p:sldId id="257" r:id="rId4"/>
    <p:sldId id="262" r:id="rId5"/>
    <p:sldId id="269" r:id="rId6"/>
    <p:sldId id="271" r:id="rId7"/>
    <p:sldId id="270" r:id="rId8"/>
    <p:sldId id="260" r:id="rId9"/>
    <p:sldId id="261" r:id="rId10"/>
    <p:sldId id="267" r:id="rId11"/>
    <p:sldId id="268" r:id="rId12"/>
    <p:sldId id="273" r:id="rId13"/>
    <p:sldId id="264" r:id="rId14"/>
    <p:sldId id="272"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CA4527-A05B-4BA1-A734-84821F70F3D1}" v="2" dt="2024-09-17T11:16:26.7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111" d="100"/>
          <a:sy n="111" d="100"/>
        </p:scale>
        <p:origin x="53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2162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09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7019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81518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743302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6420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31639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5680139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6284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3008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13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5832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6657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9250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8976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2A54C80-263E-416B-A8E0-580EDEADCBDC}" type="datetimeFigureOut">
              <a:rPr lang="en-US" smtClean="0"/>
              <a:t>9/18/2024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882305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6314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9/18/2024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40546"/>
      </p:ext>
    </p:extLst>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ssharp@greatwhelnetham.org.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1486" y="2404534"/>
            <a:ext cx="8272517" cy="1646302"/>
          </a:xfrm>
        </p:spPr>
        <p:txBody>
          <a:bodyPr/>
          <a:lstStyle/>
          <a:p>
            <a:r>
              <a:rPr lang="en-GB" dirty="0"/>
              <a:t>Welcome to Swans Class!</a:t>
            </a:r>
            <a:br>
              <a:rPr lang="en-GB" dirty="0"/>
            </a:br>
            <a:r>
              <a:rPr lang="en-GB" dirty="0"/>
              <a:t>2024 - 2025</a:t>
            </a:r>
          </a:p>
        </p:txBody>
      </p:sp>
    </p:spTree>
    <p:extLst>
      <p:ext uri="{BB962C8B-B14F-4D97-AF65-F5344CB8AC3E}">
        <p14:creationId xmlns:p14="http://schemas.microsoft.com/office/powerpoint/2010/main" val="2882631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 continued…</a:t>
            </a:r>
          </a:p>
        </p:txBody>
      </p:sp>
      <p:sp>
        <p:nvSpPr>
          <p:cNvPr id="3" name="Content Placeholder 2"/>
          <p:cNvSpPr>
            <a:spLocks noGrp="1"/>
          </p:cNvSpPr>
          <p:nvPr>
            <p:ph idx="1"/>
          </p:nvPr>
        </p:nvSpPr>
        <p:spPr>
          <a:xfrm>
            <a:off x="220133" y="1598886"/>
            <a:ext cx="10399969" cy="3880773"/>
          </a:xfrm>
        </p:spPr>
        <p:txBody>
          <a:bodyPr>
            <a:normAutofit/>
          </a:bodyPr>
          <a:lstStyle/>
          <a:p>
            <a:r>
              <a:rPr lang="en-GB" sz="2600" b="1" dirty="0">
                <a:solidFill>
                  <a:srgbClr val="C00000"/>
                </a:solidFill>
              </a:rPr>
              <a:t>English</a:t>
            </a:r>
            <a:r>
              <a:rPr lang="en-GB" sz="2600" dirty="0">
                <a:solidFill>
                  <a:srgbClr val="C00000"/>
                </a:solidFill>
              </a:rPr>
              <a:t> </a:t>
            </a:r>
            <a:r>
              <a:rPr lang="en-GB" sz="2600" dirty="0"/>
              <a:t>– the children will be set English homework on a </a:t>
            </a:r>
            <a:r>
              <a:rPr lang="en-GB" sz="2600" b="1" dirty="0"/>
              <a:t>Friday</a:t>
            </a:r>
            <a:r>
              <a:rPr lang="en-GB" sz="2600" dirty="0"/>
              <a:t> and this is due in on </a:t>
            </a:r>
            <a:r>
              <a:rPr lang="en-GB" sz="2600" b="1" dirty="0"/>
              <a:t>Tuesday </a:t>
            </a:r>
            <a:r>
              <a:rPr lang="en-GB" sz="2600" dirty="0"/>
              <a:t>of the following week.  This can be completed either at the weekend or on a Monday if your child has had a busy weekend. </a:t>
            </a:r>
          </a:p>
          <a:p>
            <a:r>
              <a:rPr lang="en-GB" sz="2600" dirty="0"/>
              <a:t>The English homework will vary between SPaG, reading comprehension and writing tasks.</a:t>
            </a:r>
          </a:p>
          <a:p>
            <a:pPr marL="0" indent="0">
              <a:buNone/>
            </a:pPr>
            <a:endParaRPr lang="en-GB" dirty="0"/>
          </a:p>
          <a:p>
            <a:endParaRPr lang="en-GB" dirty="0"/>
          </a:p>
        </p:txBody>
      </p:sp>
    </p:spTree>
    <p:extLst>
      <p:ext uri="{BB962C8B-B14F-4D97-AF65-F5344CB8AC3E}">
        <p14:creationId xmlns:p14="http://schemas.microsoft.com/office/powerpoint/2010/main" val="3519898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 continued…</a:t>
            </a:r>
          </a:p>
        </p:txBody>
      </p:sp>
      <p:sp>
        <p:nvSpPr>
          <p:cNvPr id="3" name="Content Placeholder 2"/>
          <p:cNvSpPr>
            <a:spLocks noGrp="1"/>
          </p:cNvSpPr>
          <p:nvPr>
            <p:ph idx="1"/>
          </p:nvPr>
        </p:nvSpPr>
        <p:spPr>
          <a:xfrm>
            <a:off x="220133" y="1598886"/>
            <a:ext cx="10399969" cy="3880773"/>
          </a:xfrm>
        </p:spPr>
        <p:txBody>
          <a:bodyPr>
            <a:normAutofit lnSpcReduction="10000"/>
          </a:bodyPr>
          <a:lstStyle/>
          <a:p>
            <a:r>
              <a:rPr lang="en-GB" sz="2600" b="1" dirty="0">
                <a:solidFill>
                  <a:srgbClr val="C00000"/>
                </a:solidFill>
              </a:rPr>
              <a:t>Times Tables</a:t>
            </a:r>
            <a:r>
              <a:rPr lang="en-GB" sz="2600" dirty="0">
                <a:solidFill>
                  <a:srgbClr val="C00000"/>
                </a:solidFill>
              </a:rPr>
              <a:t> </a:t>
            </a:r>
            <a:r>
              <a:rPr lang="en-GB" sz="2600" dirty="0"/>
              <a:t>– in Year 6 the children are expected to know their Times Tables up to 12, </a:t>
            </a:r>
            <a:r>
              <a:rPr lang="en-GB" sz="2600" b="1" dirty="0">
                <a:solidFill>
                  <a:srgbClr val="C00000"/>
                </a:solidFill>
              </a:rPr>
              <a:t>by heart</a:t>
            </a:r>
            <a:r>
              <a:rPr lang="en-GB" sz="2600" dirty="0"/>
              <a:t>.</a:t>
            </a:r>
          </a:p>
          <a:p>
            <a:r>
              <a:rPr lang="en-US" sz="2600" dirty="0"/>
              <a:t>These are boring and hard work, but they only ever have to learn them once!</a:t>
            </a:r>
          </a:p>
          <a:p>
            <a:r>
              <a:rPr lang="en-US" sz="2600" dirty="0"/>
              <a:t>They are vital to all aspects of our Maths work and it is no exaggeration to say that they are essential for a good result in SATs.</a:t>
            </a:r>
          </a:p>
          <a:p>
            <a:r>
              <a:rPr lang="en-US" sz="2600" dirty="0"/>
              <a:t>Try Hit the Button (free) or Times Tables Rockstars (£7 per year)</a:t>
            </a:r>
          </a:p>
          <a:p>
            <a:r>
              <a:rPr lang="en-GB" sz="2600" dirty="0"/>
              <a:t>https://www.topmarks.co.uk/maths-games/hit-the-button</a:t>
            </a:r>
          </a:p>
          <a:p>
            <a:pPr marL="0" indent="0">
              <a:buNone/>
            </a:pPr>
            <a:endParaRPr lang="en-GB" dirty="0"/>
          </a:p>
          <a:p>
            <a:endParaRPr lang="en-GB" dirty="0"/>
          </a:p>
        </p:txBody>
      </p:sp>
    </p:spTree>
    <p:extLst>
      <p:ext uri="{BB962C8B-B14F-4D97-AF65-F5344CB8AC3E}">
        <p14:creationId xmlns:p14="http://schemas.microsoft.com/office/powerpoint/2010/main" val="3698113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 continued…</a:t>
            </a:r>
          </a:p>
        </p:txBody>
      </p:sp>
      <p:sp>
        <p:nvSpPr>
          <p:cNvPr id="3" name="Content Placeholder 2"/>
          <p:cNvSpPr>
            <a:spLocks noGrp="1"/>
          </p:cNvSpPr>
          <p:nvPr>
            <p:ph idx="1"/>
          </p:nvPr>
        </p:nvSpPr>
        <p:spPr>
          <a:xfrm>
            <a:off x="646111" y="1738845"/>
            <a:ext cx="10399969" cy="3880773"/>
          </a:xfrm>
        </p:spPr>
        <p:txBody>
          <a:bodyPr>
            <a:normAutofit/>
          </a:bodyPr>
          <a:lstStyle/>
          <a:p>
            <a:r>
              <a:rPr lang="en-GB" sz="2600" b="1" dirty="0">
                <a:solidFill>
                  <a:srgbClr val="C00000"/>
                </a:solidFill>
              </a:rPr>
              <a:t>Homework Projects – </a:t>
            </a:r>
            <a:r>
              <a:rPr lang="en-GB" sz="2600" dirty="0"/>
              <a:t>these are set some half terms and not others.  </a:t>
            </a:r>
          </a:p>
          <a:p>
            <a:r>
              <a:rPr lang="en-GB" sz="2600" dirty="0"/>
              <a:t>They are a separate project to work on in children’s spare time</a:t>
            </a:r>
          </a:p>
          <a:p>
            <a:r>
              <a:rPr lang="en-GB" sz="2600" dirty="0"/>
              <a:t>They will be craft based or usually some other practical activity such as photography</a:t>
            </a:r>
          </a:p>
          <a:p>
            <a:r>
              <a:rPr lang="en-GB" sz="2600" dirty="0"/>
              <a:t>There will be 2-3 over the year</a:t>
            </a:r>
          </a:p>
          <a:p>
            <a:pPr marL="0" indent="0">
              <a:buNone/>
            </a:pPr>
            <a:endParaRPr lang="en-GB" dirty="0"/>
          </a:p>
          <a:p>
            <a:endParaRPr lang="en-GB" dirty="0"/>
          </a:p>
        </p:txBody>
      </p:sp>
    </p:spTree>
    <p:extLst>
      <p:ext uri="{BB962C8B-B14F-4D97-AF65-F5344CB8AC3E}">
        <p14:creationId xmlns:p14="http://schemas.microsoft.com/office/powerpoint/2010/main" val="2392716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794" y="208878"/>
            <a:ext cx="9404723" cy="1400530"/>
          </a:xfrm>
        </p:spPr>
        <p:txBody>
          <a:bodyPr/>
          <a:lstStyle/>
          <a:p>
            <a:r>
              <a:rPr lang="en-GB" dirty="0"/>
              <a:t>Assessment</a:t>
            </a:r>
          </a:p>
        </p:txBody>
      </p:sp>
      <p:sp>
        <p:nvSpPr>
          <p:cNvPr id="3" name="Content Placeholder 2"/>
          <p:cNvSpPr>
            <a:spLocks noGrp="1"/>
          </p:cNvSpPr>
          <p:nvPr>
            <p:ph idx="1"/>
          </p:nvPr>
        </p:nvSpPr>
        <p:spPr>
          <a:xfrm>
            <a:off x="498804" y="1111207"/>
            <a:ext cx="9720701" cy="5228633"/>
          </a:xfrm>
        </p:spPr>
        <p:txBody>
          <a:bodyPr>
            <a:normAutofit fontScale="55000" lnSpcReduction="20000"/>
          </a:bodyPr>
          <a:lstStyle/>
          <a:p>
            <a:r>
              <a:rPr lang="en-GB" sz="3800" dirty="0"/>
              <a:t>Children’s work in books will be marked and feedback/next steps will be given.</a:t>
            </a:r>
          </a:p>
          <a:p>
            <a:r>
              <a:rPr lang="en-GB" sz="3800" dirty="0"/>
              <a:t>Verbal feedback will be given within lessons.</a:t>
            </a:r>
          </a:p>
          <a:p>
            <a:r>
              <a:rPr lang="en-GB" sz="3800" dirty="0"/>
              <a:t>Children will complete a SATs level Maths, Reading and SPaG assessment at the end of each term (December and March).</a:t>
            </a:r>
          </a:p>
          <a:p>
            <a:r>
              <a:rPr lang="en-GB" sz="3800" dirty="0"/>
              <a:t>Children will complete independent writing tasks throughout the year which will be assessed against government criteria.</a:t>
            </a:r>
          </a:p>
          <a:p>
            <a:pPr marL="0" indent="0">
              <a:buNone/>
            </a:pPr>
            <a:endParaRPr lang="en-GB" sz="3800" dirty="0"/>
          </a:p>
          <a:p>
            <a:r>
              <a:rPr lang="en-GB" sz="3800" dirty="0"/>
              <a:t>These assessments will give us a clear indication of whether your child is </a:t>
            </a:r>
            <a:r>
              <a:rPr lang="en-GB" sz="3800" b="1" dirty="0">
                <a:solidFill>
                  <a:srgbClr val="FF0000"/>
                </a:solidFill>
              </a:rPr>
              <a:t>working towards </a:t>
            </a:r>
            <a:r>
              <a:rPr lang="en-GB" sz="3800" dirty="0"/>
              <a:t>the expected level, at the </a:t>
            </a:r>
            <a:r>
              <a:rPr lang="en-GB" sz="3800" b="1" dirty="0">
                <a:solidFill>
                  <a:srgbClr val="FF0000"/>
                </a:solidFill>
              </a:rPr>
              <a:t>expected</a:t>
            </a:r>
            <a:r>
              <a:rPr lang="en-GB" sz="3800" dirty="0"/>
              <a:t> level or at a </a:t>
            </a:r>
            <a:r>
              <a:rPr lang="en-GB" sz="3800" b="1" dirty="0">
                <a:solidFill>
                  <a:srgbClr val="FF0000"/>
                </a:solidFill>
              </a:rPr>
              <a:t>greater depth </a:t>
            </a:r>
            <a:r>
              <a:rPr lang="en-GB" sz="3800" dirty="0"/>
              <a:t>level in each subject, giving a good projection of how they are likely to do in the SATs.</a:t>
            </a:r>
          </a:p>
          <a:p>
            <a:r>
              <a:rPr lang="en-US" sz="3800" dirty="0"/>
              <a:t>SATs will take place for all Year 6 children in the week of May 12</a:t>
            </a:r>
            <a:r>
              <a:rPr lang="en-US" sz="3800" baseline="30000" dirty="0"/>
              <a:t>th</a:t>
            </a:r>
            <a:r>
              <a:rPr lang="en-US" sz="3800" dirty="0"/>
              <a:t> 2025</a:t>
            </a:r>
          </a:p>
          <a:p>
            <a:r>
              <a:rPr lang="en-US" sz="3800" dirty="0"/>
              <a:t>There are 3 Maths papers, 1 Reading paper, 1 SPaG and 1 Spellings test.</a:t>
            </a:r>
          </a:p>
          <a:p>
            <a:r>
              <a:rPr lang="en-US" sz="3800" dirty="0"/>
              <a:t>Any questions about the SATs?</a:t>
            </a:r>
            <a:endParaRPr lang="en-GB" sz="3800" dirty="0"/>
          </a:p>
        </p:txBody>
      </p:sp>
    </p:spTree>
    <p:extLst>
      <p:ext uri="{BB962C8B-B14F-4D97-AF65-F5344CB8AC3E}">
        <p14:creationId xmlns:p14="http://schemas.microsoft.com/office/powerpoint/2010/main" val="2442452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794" y="208878"/>
            <a:ext cx="9404723" cy="1400530"/>
          </a:xfrm>
        </p:spPr>
        <p:txBody>
          <a:bodyPr/>
          <a:lstStyle/>
          <a:p>
            <a:r>
              <a:rPr lang="en-GB" dirty="0"/>
              <a:t>Apply for a High School Place</a:t>
            </a:r>
          </a:p>
        </p:txBody>
      </p:sp>
      <p:sp>
        <p:nvSpPr>
          <p:cNvPr id="3" name="Content Placeholder 2"/>
          <p:cNvSpPr>
            <a:spLocks noGrp="1"/>
          </p:cNvSpPr>
          <p:nvPr>
            <p:ph idx="1"/>
          </p:nvPr>
        </p:nvSpPr>
        <p:spPr>
          <a:xfrm>
            <a:off x="656794" y="2241917"/>
            <a:ext cx="9720701" cy="5228633"/>
          </a:xfrm>
        </p:spPr>
        <p:txBody>
          <a:bodyPr>
            <a:normAutofit/>
          </a:bodyPr>
          <a:lstStyle/>
          <a:p>
            <a:r>
              <a:rPr lang="en-GB" sz="3800" dirty="0"/>
              <a:t>The deadline to apply is October 31</a:t>
            </a:r>
            <a:r>
              <a:rPr lang="en-GB" sz="3800" baseline="30000" dirty="0"/>
              <a:t>st</a:t>
            </a:r>
            <a:r>
              <a:rPr lang="en-GB" sz="3800" dirty="0"/>
              <a:t> 2024</a:t>
            </a:r>
          </a:p>
          <a:p>
            <a:r>
              <a:rPr lang="en-GB" sz="3800" dirty="0"/>
              <a:t>You should have received a letter with details of what to do </a:t>
            </a:r>
          </a:p>
        </p:txBody>
      </p:sp>
    </p:spTree>
    <p:extLst>
      <p:ext uri="{BB962C8B-B14F-4D97-AF65-F5344CB8AC3E}">
        <p14:creationId xmlns:p14="http://schemas.microsoft.com/office/powerpoint/2010/main" val="2305302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4088" y="1429068"/>
            <a:ext cx="8596668" cy="3081971"/>
          </a:xfrm>
        </p:spPr>
        <p:txBody>
          <a:bodyPr>
            <a:normAutofit/>
          </a:bodyPr>
          <a:lstStyle/>
          <a:p>
            <a:pPr marL="0" indent="0">
              <a:buNone/>
            </a:pPr>
            <a:r>
              <a:rPr lang="en-GB" sz="2400" dirty="0"/>
              <a:t>Throughout the year, if you have any questions, concerns or would like to discuss any matters, please see me at the door, telephone the school to arrange a phone call or email me on the address below.</a:t>
            </a:r>
          </a:p>
          <a:p>
            <a:pPr marL="0" indent="0">
              <a:buNone/>
            </a:pPr>
            <a:r>
              <a:rPr lang="en-US" sz="2400" dirty="0">
                <a:hlinkClick r:id="rId2"/>
              </a:rPr>
              <a:t>s.sharp@greatwhelnethamprimary.org.uk</a:t>
            </a:r>
            <a:endParaRPr lang="en-US" sz="2400" dirty="0"/>
          </a:p>
          <a:p>
            <a:pPr marL="0" indent="0">
              <a:buNone/>
            </a:pPr>
            <a:endParaRPr lang="en-US" sz="2400" dirty="0"/>
          </a:p>
          <a:p>
            <a:pPr marL="0" indent="0">
              <a:buNone/>
            </a:pPr>
            <a:r>
              <a:rPr lang="en-US" sz="2400" dirty="0"/>
              <a:t>Any further questions?</a:t>
            </a:r>
          </a:p>
          <a:p>
            <a:pPr marL="0" indent="0">
              <a:buNone/>
            </a:pPr>
            <a:endParaRPr lang="en-GB" sz="2400" dirty="0"/>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3024087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Time Table</a:t>
            </a:r>
          </a:p>
        </p:txBody>
      </p:sp>
      <p:sp>
        <p:nvSpPr>
          <p:cNvPr id="3" name="Content Placeholder 2"/>
          <p:cNvSpPr>
            <a:spLocks noGrp="1"/>
          </p:cNvSpPr>
          <p:nvPr>
            <p:ph idx="1"/>
          </p:nvPr>
        </p:nvSpPr>
        <p:spPr>
          <a:xfrm>
            <a:off x="324635" y="2029961"/>
            <a:ext cx="10648163" cy="3880773"/>
          </a:xfrm>
        </p:spPr>
        <p:txBody>
          <a:bodyPr/>
          <a:lstStyle/>
          <a:p>
            <a:r>
              <a:rPr lang="en-GB" sz="2400" dirty="0"/>
              <a:t>English and Maths are taught every morning. </a:t>
            </a:r>
          </a:p>
          <a:p>
            <a:r>
              <a:rPr lang="en-GB" sz="2400" dirty="0"/>
              <a:t>Foundation subject Topics will change every three weeks – this half term we will be learning History (The Maya) and Design and Technology (Bread Making). </a:t>
            </a:r>
          </a:p>
          <a:p>
            <a:r>
              <a:rPr lang="en-GB" sz="2400" dirty="0"/>
              <a:t>Swans will have Forest Schools later this year, but not this term.</a:t>
            </a:r>
          </a:p>
          <a:p>
            <a:r>
              <a:rPr lang="en-US" sz="2400" dirty="0"/>
              <a:t>PE lesson is on Monday afternoon with Ipswich Town FC coaches and there is lunchtime PE on Monday and Friday.</a:t>
            </a:r>
            <a:endParaRPr lang="en-GB" sz="2400" dirty="0"/>
          </a:p>
          <a:p>
            <a:pPr marL="0" indent="0">
              <a:buNone/>
            </a:pPr>
            <a:endParaRPr lang="en-GB" dirty="0"/>
          </a:p>
        </p:txBody>
      </p:sp>
    </p:spTree>
    <p:extLst>
      <p:ext uri="{BB962C8B-B14F-4D97-AF65-F5344CB8AC3E}">
        <p14:creationId xmlns:p14="http://schemas.microsoft.com/office/powerpoint/2010/main" val="1120517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885" y="152400"/>
            <a:ext cx="8596668" cy="1320800"/>
          </a:xfrm>
        </p:spPr>
        <p:txBody>
          <a:bodyPr/>
          <a:lstStyle/>
          <a:p>
            <a:r>
              <a:rPr lang="en-GB" dirty="0"/>
              <a:t> </a:t>
            </a:r>
          </a:p>
        </p:txBody>
      </p:sp>
      <p:pic>
        <p:nvPicPr>
          <p:cNvPr id="5" name="Picture 4" descr="A calendar with text on it&#10;&#10;Description automatically generated">
            <a:extLst>
              <a:ext uri="{FF2B5EF4-FFF2-40B4-BE49-F238E27FC236}">
                <a16:creationId xmlns:a16="http://schemas.microsoft.com/office/drawing/2014/main" id="{B7DD62D3-A2FA-C5DA-9DB0-70114F649B38}"/>
              </a:ext>
            </a:extLst>
          </p:cNvPr>
          <p:cNvPicPr>
            <a:picLocks noChangeAspect="1"/>
          </p:cNvPicPr>
          <p:nvPr/>
        </p:nvPicPr>
        <p:blipFill>
          <a:blip r:embed="rId2"/>
          <a:stretch>
            <a:fillRect/>
          </a:stretch>
        </p:blipFill>
        <p:spPr>
          <a:xfrm>
            <a:off x="1604866" y="249944"/>
            <a:ext cx="9343262" cy="6225500"/>
          </a:xfrm>
          <a:prstGeom prst="rect">
            <a:avLst/>
          </a:prstGeom>
        </p:spPr>
      </p:pic>
    </p:spTree>
    <p:extLst>
      <p:ext uri="{BB962C8B-B14F-4D97-AF65-F5344CB8AC3E}">
        <p14:creationId xmlns:p14="http://schemas.microsoft.com/office/powerpoint/2010/main" val="2239116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in Swans Class</a:t>
            </a:r>
          </a:p>
        </p:txBody>
      </p:sp>
      <p:sp>
        <p:nvSpPr>
          <p:cNvPr id="3" name="Content Placeholder 2"/>
          <p:cNvSpPr>
            <a:spLocks noGrp="1"/>
          </p:cNvSpPr>
          <p:nvPr>
            <p:ph idx="1"/>
          </p:nvPr>
        </p:nvSpPr>
        <p:spPr/>
        <p:txBody>
          <a:bodyPr/>
          <a:lstStyle/>
          <a:p>
            <a:r>
              <a:rPr lang="en-GB" sz="2400" dirty="0"/>
              <a:t>Our curriculum is designed around learning key skills and knowledge</a:t>
            </a:r>
          </a:p>
          <a:p>
            <a:r>
              <a:rPr lang="en-GB" sz="2400" dirty="0"/>
              <a:t>We will learn in lots of different ways – active/practical activities, independent tasks and collaborative tasks</a:t>
            </a:r>
          </a:p>
          <a:p>
            <a:r>
              <a:rPr lang="en-GB" sz="2400" dirty="0"/>
              <a:t>Children will work with partners and in groups as well as independently – </a:t>
            </a:r>
            <a:r>
              <a:rPr lang="en-GB" sz="2400" b="1" dirty="0">
                <a:solidFill>
                  <a:srgbClr val="C00000"/>
                </a:solidFill>
              </a:rPr>
              <a:t>our smaller class this year lends itself to this particularly well</a:t>
            </a:r>
            <a:r>
              <a:rPr lang="en-GB" sz="2400" dirty="0"/>
              <a:t>.</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358287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Home-School Agreement</a:t>
            </a:r>
          </a:p>
        </p:txBody>
      </p:sp>
      <p:sp>
        <p:nvSpPr>
          <p:cNvPr id="3" name="Content Placeholder 2"/>
          <p:cNvSpPr>
            <a:spLocks noGrp="1"/>
          </p:cNvSpPr>
          <p:nvPr>
            <p:ph idx="1"/>
          </p:nvPr>
        </p:nvSpPr>
        <p:spPr>
          <a:xfrm>
            <a:off x="1093981" y="1558212"/>
            <a:ext cx="10149406" cy="4932783"/>
          </a:xfrm>
        </p:spPr>
        <p:txBody>
          <a:bodyPr>
            <a:normAutofit fontScale="40000" lnSpcReduction="20000"/>
          </a:bodyPr>
          <a:lstStyle/>
          <a:p>
            <a:pPr>
              <a:lnSpc>
                <a:spcPct val="115000"/>
              </a:lnSpc>
              <a:spcAft>
                <a:spcPts val="1000"/>
              </a:spcAft>
            </a:pPr>
            <a:r>
              <a:rPr lang="en-GB" sz="3700" b="1" dirty="0">
                <a:effectLst/>
                <a:latin typeface="Calibri" panose="020F0502020204030204" pitchFamily="34" charset="0"/>
                <a:ea typeface="Calibri" panose="020F0502020204030204" pitchFamily="34" charset="0"/>
                <a:cs typeface="Times New Roman" panose="02020603050405020304" pitchFamily="18" charset="0"/>
              </a:rPr>
              <a:t>As a School we will:</a:t>
            </a:r>
            <a:endParaRPr lang="en-GB" sz="3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3700" b="1" dirty="0">
                <a:effectLst/>
                <a:latin typeface="Calibri" panose="020F0502020204030204" pitchFamily="34" charset="0"/>
                <a:ea typeface="Calibri" panose="020F0502020204030204" pitchFamily="34" charset="0"/>
                <a:cs typeface="Times New Roman" panose="02020603050405020304" pitchFamily="18" charset="0"/>
              </a:rPr>
              <a:t>Provide a safe, happy, nurturing environment where all children are valued, respected, and listened to. </a:t>
            </a:r>
          </a:p>
          <a:p>
            <a:pPr marL="342900" lvl="0" indent="-342900">
              <a:lnSpc>
                <a:spcPct val="115000"/>
              </a:lnSpc>
              <a:buFont typeface="Symbol" panose="05050102010706020507" pitchFamily="18" charset="2"/>
              <a:buChar char=""/>
            </a:pPr>
            <a:r>
              <a:rPr lang="en-GB" sz="3700" b="1" dirty="0">
                <a:effectLst/>
                <a:latin typeface="Calibri" panose="020F0502020204030204" pitchFamily="34" charset="0"/>
                <a:ea typeface="Calibri" panose="020F0502020204030204" pitchFamily="34" charset="0"/>
                <a:cs typeface="Times New Roman" panose="02020603050405020304" pitchFamily="18" charset="0"/>
              </a:rPr>
              <a:t>Provide excellent teaching and an engaging curriculum to meet the needs of all children.</a:t>
            </a:r>
          </a:p>
          <a:p>
            <a:pPr marL="342900" lvl="0" indent="-342900">
              <a:lnSpc>
                <a:spcPct val="115000"/>
              </a:lnSpc>
              <a:buFont typeface="Symbol" panose="05050102010706020507" pitchFamily="18" charset="2"/>
              <a:buChar char=""/>
            </a:pPr>
            <a:r>
              <a:rPr lang="en-GB" sz="3700" b="1" dirty="0">
                <a:effectLst/>
                <a:latin typeface="Calibri" panose="020F0502020204030204" pitchFamily="34" charset="0"/>
                <a:ea typeface="Calibri" panose="020F0502020204030204" pitchFamily="34" charset="0"/>
                <a:cs typeface="Times New Roman" panose="02020603050405020304" pitchFamily="18" charset="0"/>
              </a:rPr>
              <a:t>Provide opportunities for your child to practise what they have learnt in school at home. </a:t>
            </a:r>
          </a:p>
          <a:p>
            <a:pPr marL="342900" lvl="0" indent="-342900">
              <a:lnSpc>
                <a:spcPct val="115000"/>
              </a:lnSpc>
              <a:buFont typeface="Symbol" panose="05050102010706020507" pitchFamily="18" charset="2"/>
              <a:buChar char=""/>
            </a:pPr>
            <a:r>
              <a:rPr lang="en-GB" sz="3700" b="1" dirty="0">
                <a:effectLst/>
                <a:latin typeface="Calibri" panose="020F0502020204030204" pitchFamily="34" charset="0"/>
                <a:ea typeface="Calibri" panose="020F0502020204030204" pitchFamily="34" charset="0"/>
                <a:cs typeface="Times New Roman" panose="02020603050405020304" pitchFamily="18" charset="0"/>
              </a:rPr>
              <a:t>Regularly share updates on children’s progress and experiences in school through parent consultations, class newsletters, website updates, share days and more. </a:t>
            </a:r>
          </a:p>
          <a:p>
            <a:pPr marL="342900" lvl="0" indent="-342900">
              <a:lnSpc>
                <a:spcPct val="115000"/>
              </a:lnSpc>
              <a:buFont typeface="Symbol" panose="05050102010706020507" pitchFamily="18" charset="2"/>
              <a:buChar char=""/>
            </a:pPr>
            <a:r>
              <a:rPr lang="en-GB" sz="3700" b="1" dirty="0">
                <a:effectLst/>
                <a:latin typeface="Calibri" panose="020F0502020204030204" pitchFamily="34" charset="0"/>
                <a:ea typeface="Calibri" panose="020F0502020204030204" pitchFamily="34" charset="0"/>
                <a:cs typeface="Times New Roman" panose="02020603050405020304" pitchFamily="18" charset="0"/>
              </a:rPr>
              <a:t>Support your child to develop a moral and ethical compass for life enabling them to grow up to be the best person they can be through a values -based education philosophy. </a:t>
            </a:r>
          </a:p>
          <a:p>
            <a:pPr marL="342900" lvl="0" indent="-342900">
              <a:lnSpc>
                <a:spcPct val="115000"/>
              </a:lnSpc>
              <a:buFont typeface="Symbol" panose="05050102010706020507" pitchFamily="18" charset="2"/>
              <a:buChar char=""/>
            </a:pPr>
            <a:r>
              <a:rPr lang="en-GB" sz="3700" b="1" dirty="0">
                <a:effectLst/>
                <a:latin typeface="Calibri" panose="020F0502020204030204" pitchFamily="34" charset="0"/>
                <a:ea typeface="Calibri" panose="020F0502020204030204" pitchFamily="34" charset="0"/>
                <a:cs typeface="Times New Roman" panose="02020603050405020304" pitchFamily="18" charset="0"/>
              </a:rPr>
              <a:t>Provide opportunities for children to develop positive, social relationships, self-esteem and a sense of responsibility. </a:t>
            </a:r>
          </a:p>
          <a:p>
            <a:pPr marL="342900" lvl="0" indent="-342900">
              <a:lnSpc>
                <a:spcPct val="115000"/>
              </a:lnSpc>
              <a:buFont typeface="Symbol" panose="05050102010706020507" pitchFamily="18" charset="2"/>
              <a:buChar char=""/>
            </a:pPr>
            <a:r>
              <a:rPr lang="en-GB" sz="3700" b="1" dirty="0">
                <a:effectLst/>
                <a:latin typeface="Calibri" panose="020F0502020204030204" pitchFamily="34" charset="0"/>
                <a:ea typeface="Calibri" panose="020F0502020204030204" pitchFamily="34" charset="0"/>
                <a:cs typeface="Times New Roman" panose="02020603050405020304" pitchFamily="18" charset="0"/>
              </a:rPr>
              <a:t>Respect confidentiality  of information regarding each child. </a:t>
            </a:r>
          </a:p>
          <a:p>
            <a:pPr marL="342900" lvl="0" indent="-342900">
              <a:lnSpc>
                <a:spcPct val="115000"/>
              </a:lnSpc>
              <a:buFont typeface="Symbol" panose="05050102010706020507" pitchFamily="18" charset="2"/>
              <a:buChar char=""/>
            </a:pPr>
            <a:r>
              <a:rPr lang="en-GB" sz="3700" b="1" dirty="0">
                <a:effectLst/>
                <a:latin typeface="Calibri" panose="020F0502020204030204" pitchFamily="34" charset="0"/>
                <a:ea typeface="Calibri" panose="020F0502020204030204" pitchFamily="34" charset="0"/>
                <a:cs typeface="Times New Roman" panose="02020603050405020304" pitchFamily="18" charset="0"/>
              </a:rPr>
              <a:t>Provide information to you about our school, including relevant policies, meetings, workshops, and events by keeping our website up-to-date, emailing information, sharing regular school newsletters and updating our calendar of events.  </a:t>
            </a:r>
          </a:p>
          <a:p>
            <a:pPr marL="342900" lvl="0" indent="-342900">
              <a:lnSpc>
                <a:spcPct val="115000"/>
              </a:lnSpc>
              <a:buFont typeface="Symbol" panose="05050102010706020507" pitchFamily="18" charset="2"/>
              <a:buChar char=""/>
            </a:pPr>
            <a:r>
              <a:rPr lang="en-GB" sz="3700" b="1" dirty="0">
                <a:effectLst/>
                <a:latin typeface="Calibri" panose="020F0502020204030204" pitchFamily="34" charset="0"/>
                <a:ea typeface="Calibri" panose="020F0502020204030204" pitchFamily="34" charset="0"/>
                <a:cs typeface="Times New Roman" panose="02020603050405020304" pitchFamily="18" charset="0"/>
              </a:rPr>
              <a:t>Build positive relationships with pupils, families and the wider community. </a:t>
            </a:r>
          </a:p>
          <a:p>
            <a:pPr marL="114300" indent="0">
              <a:lnSpc>
                <a:spcPct val="115000"/>
              </a:lnSpc>
              <a:spcAft>
                <a:spcPts val="1000"/>
              </a:spcAft>
              <a:buNone/>
            </a:pPr>
            <a:r>
              <a:rPr lang="en-GB" sz="3700" b="1" dirty="0">
                <a:effectLst/>
                <a:latin typeface="Calibri" panose="020F0502020204030204" pitchFamily="34" charset="0"/>
                <a:ea typeface="Calibri" panose="020F0502020204030204" pitchFamily="34" charset="0"/>
                <a:cs typeface="Times New Roman" panose="02020603050405020304" pitchFamily="18" charset="0"/>
              </a:rPr>
              <a:t>									                                                              Signed:____________________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9365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Home-School Agreement</a:t>
            </a:r>
          </a:p>
        </p:txBody>
      </p:sp>
      <p:sp>
        <p:nvSpPr>
          <p:cNvPr id="3" name="Content Placeholder 2"/>
          <p:cNvSpPr>
            <a:spLocks noGrp="1"/>
          </p:cNvSpPr>
          <p:nvPr>
            <p:ph idx="1"/>
          </p:nvPr>
        </p:nvSpPr>
        <p:spPr>
          <a:xfrm>
            <a:off x="485192" y="1390262"/>
            <a:ext cx="10907485" cy="5206482"/>
          </a:xfrm>
        </p:spPr>
        <p:txBody>
          <a:bodyPr>
            <a:normAutofit fontScale="25000" lnSpcReduction="20000"/>
          </a:bodyPr>
          <a:lstStyle/>
          <a:p>
            <a:pPr>
              <a:lnSpc>
                <a:spcPct val="115000"/>
              </a:lnSpc>
              <a:spcAft>
                <a:spcPts val="1000"/>
              </a:spcAft>
            </a:pPr>
            <a:r>
              <a:rPr lang="en-GB" sz="5600" b="1" dirty="0">
                <a:effectLst/>
                <a:latin typeface="Calibri" panose="020F0502020204030204" pitchFamily="34" charset="0"/>
                <a:ea typeface="Calibri" panose="020F0502020204030204" pitchFamily="34" charset="0"/>
                <a:cs typeface="Times New Roman" panose="02020603050405020304" pitchFamily="18" charset="0"/>
              </a:rPr>
              <a:t>As a Parent/Carer I will:</a:t>
            </a:r>
          </a:p>
          <a:p>
            <a:pPr marL="0" indent="0">
              <a:lnSpc>
                <a:spcPct val="115000"/>
              </a:lnSpc>
              <a:spcAft>
                <a:spcPts val="1000"/>
              </a:spcAft>
              <a:buNone/>
            </a:pPr>
            <a:r>
              <a:rPr lang="en-GB" sz="5600" b="1" dirty="0">
                <a:effectLst/>
                <a:latin typeface="Calibri" panose="020F0502020204030204" pitchFamily="34" charset="0"/>
                <a:ea typeface="Calibri" panose="020F0502020204030204" pitchFamily="34" charset="0"/>
                <a:cs typeface="Times New Roman" panose="02020603050405020304" pitchFamily="18" charset="0"/>
              </a:rPr>
              <a:t>•	Ensure that my child attends school regularly, arrives on time and is wearing school uniform and with the proper equipment.</a:t>
            </a:r>
          </a:p>
          <a:p>
            <a:pPr marL="0" indent="0">
              <a:lnSpc>
                <a:spcPct val="115000"/>
              </a:lnSpc>
              <a:spcAft>
                <a:spcPts val="1000"/>
              </a:spcAft>
              <a:buNone/>
            </a:pPr>
            <a:r>
              <a:rPr lang="en-GB" sz="5600" b="1" dirty="0">
                <a:effectLst/>
                <a:latin typeface="Calibri" panose="020F0502020204030204" pitchFamily="34" charset="0"/>
                <a:ea typeface="Calibri" panose="020F0502020204030204" pitchFamily="34" charset="0"/>
                <a:cs typeface="Times New Roman" panose="02020603050405020304" pitchFamily="18" charset="0"/>
              </a:rPr>
              <a:t>•	Let the school know of any concerns or worries that may be affecting my child’s learning, behaviour or ability to do home learning so we 	can support and resolve quickly. </a:t>
            </a:r>
          </a:p>
          <a:p>
            <a:pPr marL="0" indent="0">
              <a:lnSpc>
                <a:spcPct val="115000"/>
              </a:lnSpc>
              <a:spcAft>
                <a:spcPts val="1000"/>
              </a:spcAft>
              <a:buNone/>
            </a:pPr>
            <a:r>
              <a:rPr lang="en-GB" sz="5600" b="1" dirty="0">
                <a:effectLst/>
                <a:latin typeface="Calibri" panose="020F0502020204030204" pitchFamily="34" charset="0"/>
                <a:ea typeface="Calibri" panose="020F0502020204030204" pitchFamily="34" charset="0"/>
                <a:cs typeface="Times New Roman" panose="02020603050405020304" pitchFamily="18" charset="0"/>
              </a:rPr>
              <a:t>•	Attend meetings with my child’s teacher and other staff, aiming to be positive and productive, working together to move my child on in 	their learning. </a:t>
            </a:r>
          </a:p>
          <a:p>
            <a:pPr marL="0" indent="0">
              <a:lnSpc>
                <a:spcPct val="115000"/>
              </a:lnSpc>
              <a:spcAft>
                <a:spcPts val="1000"/>
              </a:spcAft>
              <a:buNone/>
            </a:pPr>
            <a:r>
              <a:rPr lang="en-GB" sz="5600" b="1" dirty="0">
                <a:effectLst/>
                <a:latin typeface="Calibri" panose="020F0502020204030204" pitchFamily="34" charset="0"/>
                <a:ea typeface="Calibri" panose="020F0502020204030204" pitchFamily="34" charset="0"/>
                <a:cs typeface="Times New Roman" panose="02020603050405020304" pitchFamily="18" charset="0"/>
              </a:rPr>
              <a:t>•	Respect the confidentiality of each child </a:t>
            </a:r>
          </a:p>
          <a:p>
            <a:pPr marL="0" indent="0">
              <a:lnSpc>
                <a:spcPct val="115000"/>
              </a:lnSpc>
              <a:spcAft>
                <a:spcPts val="1000"/>
              </a:spcAft>
              <a:buNone/>
            </a:pPr>
            <a:r>
              <a:rPr lang="en-GB" sz="5600" b="1" dirty="0">
                <a:effectLst/>
                <a:latin typeface="Calibri" panose="020F0502020204030204" pitchFamily="34" charset="0"/>
                <a:ea typeface="Calibri" panose="020F0502020204030204" pitchFamily="34" charset="0"/>
                <a:cs typeface="Times New Roman" panose="02020603050405020304" pitchFamily="18" charset="0"/>
              </a:rPr>
              <a:t>•	Support and work with the school to ensure that the behaviour policies we use to enhance positive relationships are maintained. </a:t>
            </a:r>
          </a:p>
          <a:p>
            <a:pPr marL="0" indent="0">
              <a:lnSpc>
                <a:spcPct val="115000"/>
              </a:lnSpc>
              <a:spcAft>
                <a:spcPts val="1000"/>
              </a:spcAft>
              <a:buNone/>
            </a:pPr>
            <a:r>
              <a:rPr lang="en-GB" sz="5600" b="1" dirty="0">
                <a:effectLst/>
                <a:latin typeface="Calibri" panose="020F0502020204030204" pitchFamily="34" charset="0"/>
                <a:ea typeface="Calibri" panose="020F0502020204030204" pitchFamily="34" charset="0"/>
                <a:cs typeface="Times New Roman" panose="02020603050405020304" pitchFamily="18" charset="0"/>
              </a:rPr>
              <a:t>•	Regularly read information on the website, check the online calendar and read updates so I am kept up-to-date with important details of 	relevant policies, meetings, events and information about my child. </a:t>
            </a:r>
          </a:p>
          <a:p>
            <a:pPr marL="0" indent="0">
              <a:lnSpc>
                <a:spcPct val="115000"/>
              </a:lnSpc>
              <a:spcAft>
                <a:spcPts val="1000"/>
              </a:spcAft>
              <a:buNone/>
            </a:pPr>
            <a:r>
              <a:rPr lang="en-GB" sz="5600" b="1" dirty="0">
                <a:effectLst/>
                <a:latin typeface="Calibri" panose="020F0502020204030204" pitchFamily="34" charset="0"/>
                <a:ea typeface="Calibri" panose="020F0502020204030204" pitchFamily="34" charset="0"/>
                <a:cs typeface="Times New Roman" panose="02020603050405020304" pitchFamily="18" charset="0"/>
              </a:rPr>
              <a:t>•	Ensure the school has up to date emergency contact numbers.</a:t>
            </a:r>
          </a:p>
          <a:p>
            <a:pPr marL="0" indent="0">
              <a:lnSpc>
                <a:spcPct val="115000"/>
              </a:lnSpc>
              <a:spcAft>
                <a:spcPts val="1000"/>
              </a:spcAft>
              <a:buNone/>
            </a:pPr>
            <a:r>
              <a:rPr lang="en-GB" sz="5600" b="1" dirty="0">
                <a:effectLst/>
                <a:latin typeface="Calibri" panose="020F0502020204030204" pitchFamily="34" charset="0"/>
                <a:ea typeface="Calibri" panose="020F0502020204030204" pitchFamily="34" charset="0"/>
                <a:cs typeface="Times New Roman" panose="02020603050405020304" pitchFamily="18" charset="0"/>
              </a:rPr>
              <a:t>•	Support my child to try their best with their home learning. 			</a:t>
            </a:r>
          </a:p>
          <a:p>
            <a:pPr marL="0" indent="0">
              <a:lnSpc>
                <a:spcPct val="115000"/>
              </a:lnSpc>
              <a:spcAft>
                <a:spcPts val="1000"/>
              </a:spcAft>
              <a:buNone/>
            </a:pPr>
            <a:r>
              <a:rPr lang="en-GB" sz="5600" b="1" dirty="0">
                <a:latin typeface="Calibri" panose="020F0502020204030204" pitchFamily="34" charset="0"/>
                <a:ea typeface="Calibri" panose="020F0502020204030204" pitchFamily="34" charset="0"/>
                <a:cs typeface="Times New Roman" panose="02020603050405020304" pitchFamily="18" charset="0"/>
              </a:rPr>
              <a:t>                                                                                         </a:t>
            </a:r>
            <a:r>
              <a:rPr lang="en-GB" sz="5000" b="1" dirty="0">
                <a:effectLst/>
                <a:latin typeface="Calibri" panose="020F0502020204030204" pitchFamily="34" charset="0"/>
                <a:ea typeface="Calibri" panose="020F0502020204030204" pitchFamily="34" charset="0"/>
                <a:cs typeface="Times New Roman" panose="02020603050405020304" pitchFamily="18" charset="0"/>
              </a:rPr>
              <a:t>                                                                                                     Signed:  _________________________</a:t>
            </a:r>
          </a:p>
          <a:p>
            <a:pPr marL="114300" indent="0">
              <a:lnSpc>
                <a:spcPct val="115000"/>
              </a:lnSpc>
              <a:spcAft>
                <a:spcPts val="10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3473795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813" y="182130"/>
            <a:ext cx="9404723" cy="1400530"/>
          </a:xfrm>
        </p:spPr>
        <p:txBody>
          <a:bodyPr/>
          <a:lstStyle/>
          <a:p>
            <a:r>
              <a:rPr lang="en-GB" dirty="0"/>
              <a:t>The Home-School Agreement</a:t>
            </a:r>
          </a:p>
        </p:txBody>
      </p:sp>
      <p:sp>
        <p:nvSpPr>
          <p:cNvPr id="3" name="Content Placeholder 2"/>
          <p:cNvSpPr>
            <a:spLocks noGrp="1"/>
          </p:cNvSpPr>
          <p:nvPr>
            <p:ph idx="1"/>
          </p:nvPr>
        </p:nvSpPr>
        <p:spPr>
          <a:xfrm>
            <a:off x="814062" y="1045028"/>
            <a:ext cx="10149406" cy="4932783"/>
          </a:xfrm>
        </p:spPr>
        <p:txBody>
          <a:bodyPr>
            <a:normAutofit fontScale="25000" lnSpcReduction="20000"/>
          </a:bodyPr>
          <a:lstStyle/>
          <a:p>
            <a:pPr>
              <a:lnSpc>
                <a:spcPct val="115000"/>
              </a:lnSpc>
              <a:spcAft>
                <a:spcPts val="1000"/>
              </a:spcAft>
            </a:pPr>
            <a:r>
              <a:rPr lang="en-GB" sz="6400" b="1" dirty="0">
                <a:effectLst/>
                <a:latin typeface="Calibri" panose="020F0502020204030204" pitchFamily="34" charset="0"/>
                <a:ea typeface="Calibri" panose="020F0502020204030204" pitchFamily="34" charset="0"/>
                <a:cs typeface="Times New Roman" panose="02020603050405020304" pitchFamily="18" charset="0"/>
              </a:rPr>
              <a:t>As a pupil I will:</a:t>
            </a:r>
          </a:p>
          <a:p>
            <a:pPr marL="0" indent="0">
              <a:lnSpc>
                <a:spcPct val="115000"/>
              </a:lnSpc>
              <a:spcAft>
                <a:spcPts val="1000"/>
              </a:spcAft>
              <a:buNone/>
            </a:pPr>
            <a:r>
              <a:rPr lang="en-GB" sz="6400" b="1" dirty="0">
                <a:effectLst/>
                <a:latin typeface="Calibri" panose="020F0502020204030204" pitchFamily="34" charset="0"/>
                <a:ea typeface="Calibri" panose="020F0502020204030204" pitchFamily="34" charset="0"/>
                <a:cs typeface="Times New Roman" panose="02020603050405020304" pitchFamily="18" charset="0"/>
              </a:rPr>
              <a:t>•	Come to school regularly and on time. </a:t>
            </a:r>
          </a:p>
          <a:p>
            <a:pPr marL="0" indent="0">
              <a:lnSpc>
                <a:spcPct val="115000"/>
              </a:lnSpc>
              <a:spcAft>
                <a:spcPts val="1000"/>
              </a:spcAft>
              <a:buNone/>
            </a:pPr>
            <a:r>
              <a:rPr lang="en-GB" sz="6400" b="1" dirty="0">
                <a:effectLst/>
                <a:latin typeface="Calibri" panose="020F0502020204030204" pitchFamily="34" charset="0"/>
                <a:ea typeface="Calibri" panose="020F0502020204030204" pitchFamily="34" charset="0"/>
                <a:cs typeface="Times New Roman" panose="02020603050405020304" pitchFamily="18" charset="0"/>
              </a:rPr>
              <a:t>•	Wear school uniform (or PE kit on appropriate days). </a:t>
            </a:r>
          </a:p>
          <a:p>
            <a:pPr marL="0" indent="0">
              <a:lnSpc>
                <a:spcPct val="115000"/>
              </a:lnSpc>
              <a:spcAft>
                <a:spcPts val="1000"/>
              </a:spcAft>
              <a:buNone/>
            </a:pPr>
            <a:r>
              <a:rPr lang="en-GB" sz="6400" b="1" dirty="0">
                <a:effectLst/>
                <a:latin typeface="Calibri" panose="020F0502020204030204" pitchFamily="34" charset="0"/>
                <a:ea typeface="Calibri" panose="020F0502020204030204" pitchFamily="34" charset="0"/>
                <a:cs typeface="Times New Roman" panose="02020603050405020304" pitchFamily="18" charset="0"/>
              </a:rPr>
              <a:t>•	Behave in a safe and friendly way following our 3 golden rules </a:t>
            </a:r>
          </a:p>
          <a:p>
            <a:pPr marL="0" indent="0">
              <a:lnSpc>
                <a:spcPct val="115000"/>
              </a:lnSpc>
              <a:spcAft>
                <a:spcPts val="1000"/>
              </a:spcAft>
              <a:buNone/>
            </a:pPr>
            <a:r>
              <a:rPr lang="en-GB" sz="6400" b="1" dirty="0">
                <a:effectLst/>
                <a:latin typeface="Calibri" panose="020F0502020204030204" pitchFamily="34" charset="0"/>
                <a:ea typeface="Calibri" panose="020F0502020204030204" pitchFamily="34" charset="0"/>
                <a:cs typeface="Times New Roman" panose="02020603050405020304" pitchFamily="18" charset="0"/>
              </a:rPr>
              <a:t>•	Be polite, helpful and respectful to everyone in school. </a:t>
            </a:r>
          </a:p>
          <a:p>
            <a:pPr marL="0" indent="0">
              <a:lnSpc>
                <a:spcPct val="115000"/>
              </a:lnSpc>
              <a:spcAft>
                <a:spcPts val="1000"/>
              </a:spcAft>
              <a:buNone/>
            </a:pPr>
            <a:r>
              <a:rPr lang="en-GB" sz="6400" b="1" dirty="0">
                <a:effectLst/>
                <a:latin typeface="Calibri" panose="020F0502020204030204" pitchFamily="34" charset="0"/>
                <a:ea typeface="Calibri" panose="020F0502020204030204" pitchFamily="34" charset="0"/>
                <a:cs typeface="Times New Roman" panose="02020603050405020304" pitchFamily="18" charset="0"/>
              </a:rPr>
              <a:t>•	Take an active role in my learning – engaging with new experiences and challenges in a positive way. </a:t>
            </a:r>
          </a:p>
          <a:p>
            <a:pPr marL="0" indent="0">
              <a:lnSpc>
                <a:spcPct val="115000"/>
              </a:lnSpc>
              <a:spcAft>
                <a:spcPts val="1000"/>
              </a:spcAft>
              <a:buNone/>
            </a:pPr>
            <a:r>
              <a:rPr lang="en-GB" sz="6400" b="1" dirty="0">
                <a:effectLst/>
                <a:latin typeface="Calibri" panose="020F0502020204030204" pitchFamily="34" charset="0"/>
                <a:ea typeface="Calibri" panose="020F0502020204030204" pitchFamily="34" charset="0"/>
                <a:cs typeface="Times New Roman" panose="02020603050405020304" pitchFamily="18" charset="0"/>
              </a:rPr>
              <a:t>•	Take care of equipment, the building and school grounds</a:t>
            </a:r>
          </a:p>
          <a:p>
            <a:pPr marL="0" indent="0">
              <a:lnSpc>
                <a:spcPct val="115000"/>
              </a:lnSpc>
              <a:spcAft>
                <a:spcPts val="1000"/>
              </a:spcAft>
              <a:buNone/>
            </a:pPr>
            <a:r>
              <a:rPr lang="en-GB" sz="6400" b="1" dirty="0">
                <a:effectLst/>
                <a:latin typeface="Calibri" panose="020F0502020204030204" pitchFamily="34" charset="0"/>
                <a:ea typeface="Calibri" panose="020F0502020204030204" pitchFamily="34" charset="0"/>
                <a:cs typeface="Times New Roman" panose="02020603050405020304" pitchFamily="18" charset="0"/>
              </a:rPr>
              <a:t>•	Use the internet safely and responsibly in school and at home. </a:t>
            </a:r>
          </a:p>
          <a:p>
            <a:pPr marL="0" indent="0">
              <a:lnSpc>
                <a:spcPct val="115000"/>
              </a:lnSpc>
              <a:spcAft>
                <a:spcPts val="1000"/>
              </a:spcAft>
              <a:buNone/>
            </a:pPr>
            <a:r>
              <a:rPr lang="en-GB" sz="6400" b="1" dirty="0">
                <a:effectLst/>
                <a:latin typeface="Calibri" panose="020F0502020204030204" pitchFamily="34" charset="0"/>
                <a:ea typeface="Calibri" panose="020F0502020204030204" pitchFamily="34" charset="0"/>
                <a:cs typeface="Times New Roman" panose="02020603050405020304" pitchFamily="18" charset="0"/>
              </a:rPr>
              <a:t>•	Reflect on my choices and learn from all my experiences. </a:t>
            </a:r>
          </a:p>
          <a:p>
            <a:pPr marL="0" indent="0">
              <a:lnSpc>
                <a:spcPct val="115000"/>
              </a:lnSpc>
              <a:spcAft>
                <a:spcPts val="1000"/>
              </a:spcAft>
              <a:buNone/>
            </a:pPr>
            <a:r>
              <a:rPr lang="en-GB" sz="6400" b="1" dirty="0">
                <a:effectLst/>
                <a:latin typeface="Calibri" panose="020F0502020204030204" pitchFamily="34" charset="0"/>
                <a:ea typeface="Calibri" panose="020F0502020204030204" pitchFamily="34" charset="0"/>
                <a:cs typeface="Times New Roman" panose="02020603050405020304" pitchFamily="18" charset="0"/>
              </a:rPr>
              <a:t>•	Tell a member of staff if I am worried or unhappy. </a:t>
            </a:r>
          </a:p>
          <a:p>
            <a:pPr marL="0" indent="0">
              <a:lnSpc>
                <a:spcPct val="115000"/>
              </a:lnSpc>
              <a:spcAft>
                <a:spcPts val="1000"/>
              </a:spcAft>
              <a:buNone/>
            </a:pPr>
            <a:r>
              <a:rPr lang="en-GB" sz="6400" b="1" dirty="0">
                <a:effectLst/>
                <a:latin typeface="Calibri" panose="020F0502020204030204" pitchFamily="34" charset="0"/>
                <a:ea typeface="Calibri" panose="020F0502020204030204" pitchFamily="34" charset="0"/>
                <a:cs typeface="Times New Roman" panose="02020603050405020304" pitchFamily="18" charset="0"/>
              </a:rPr>
              <a:t>•	Try my best with home learning and return it to school at the correct time.            					                  	                                                                                                                                                Signed:______________________ </a:t>
            </a:r>
            <a:r>
              <a:rPr lang="en-GB" sz="6400" dirty="0">
                <a:effectLst/>
                <a:latin typeface="Calibri" panose="020F0502020204030204" pitchFamily="34" charset="0"/>
                <a:ea typeface="Calibri" panose="020F0502020204030204" pitchFamily="34" charset="0"/>
                <a:cs typeface="Times New Roman" panose="02020603050405020304" pitchFamily="18" charset="0"/>
              </a:rPr>
              <a:t>                      </a:t>
            </a:r>
            <a:r>
              <a:rPr lang="en-GB" sz="40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102973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a:t>
            </a:r>
          </a:p>
        </p:txBody>
      </p:sp>
      <p:sp>
        <p:nvSpPr>
          <p:cNvPr id="3" name="Content Placeholder 2"/>
          <p:cNvSpPr>
            <a:spLocks noGrp="1"/>
          </p:cNvSpPr>
          <p:nvPr>
            <p:ph idx="1"/>
          </p:nvPr>
        </p:nvSpPr>
        <p:spPr>
          <a:xfrm>
            <a:off x="546705" y="1416006"/>
            <a:ext cx="11288244" cy="5167674"/>
          </a:xfrm>
        </p:spPr>
        <p:txBody>
          <a:bodyPr>
            <a:normAutofit fontScale="92500" lnSpcReduction="10000"/>
          </a:bodyPr>
          <a:lstStyle/>
          <a:p>
            <a:r>
              <a:rPr lang="en-GB" sz="2400" b="1" dirty="0">
                <a:solidFill>
                  <a:srgbClr val="C00000"/>
                </a:solidFill>
              </a:rPr>
              <a:t>Spellings </a:t>
            </a:r>
            <a:r>
              <a:rPr lang="en-GB" sz="2400" dirty="0"/>
              <a:t>– these will be given out on a </a:t>
            </a:r>
            <a:r>
              <a:rPr lang="en-GB" sz="2400" b="1" dirty="0"/>
              <a:t>Friday</a:t>
            </a:r>
            <a:r>
              <a:rPr lang="en-GB" sz="2400" dirty="0"/>
              <a:t>. We will spend time in class learning the spelling rule and practising the words. However, it is expected that the children practise these at home too, using Spelling Shed if they want to. The children will be tested on a </a:t>
            </a:r>
            <a:r>
              <a:rPr lang="en-GB" sz="2400" b="1" dirty="0"/>
              <a:t>Friday</a:t>
            </a:r>
            <a:r>
              <a:rPr lang="en-GB" sz="2400" dirty="0"/>
              <a:t> (their score will be written in their reading record). </a:t>
            </a:r>
          </a:p>
          <a:p>
            <a:r>
              <a:rPr lang="en-GB" sz="2400" b="1" dirty="0">
                <a:solidFill>
                  <a:srgbClr val="C00000"/>
                </a:solidFill>
              </a:rPr>
              <a:t>Reading</a:t>
            </a:r>
            <a:r>
              <a:rPr lang="en-GB" sz="2400" dirty="0"/>
              <a:t> – your child should have a reading book which they are reading at home and should be brought into school each day with their Planner. We expect the children to be reading 4-5 times a week at home. This should be for around 20 minutes each day. </a:t>
            </a:r>
          </a:p>
          <a:p>
            <a:r>
              <a:rPr lang="en-US" sz="2400" dirty="0"/>
              <a:t>Reading fluency and vocabulary help with </a:t>
            </a:r>
            <a:r>
              <a:rPr lang="en-US" sz="3000" b="1" dirty="0">
                <a:solidFill>
                  <a:srgbClr val="C00000"/>
                </a:solidFill>
              </a:rPr>
              <a:t>every</a:t>
            </a:r>
            <a:r>
              <a:rPr lang="en-US" sz="2400" dirty="0"/>
              <a:t> subject and is the cornerstone of a child’s learning.</a:t>
            </a:r>
            <a:endParaRPr lang="en-GB" sz="2400" dirty="0"/>
          </a:p>
          <a:p>
            <a:r>
              <a:rPr lang="en-GB" sz="2400" dirty="0"/>
              <a:t>Your child can write in their reading record the book/pages that they have read and we ask that an adult please signs this at the end of the week. Their reading records will be checked on a </a:t>
            </a:r>
            <a:r>
              <a:rPr lang="en-GB" sz="2400" b="1" dirty="0"/>
              <a:t>Monday or Tuesday </a:t>
            </a:r>
            <a:r>
              <a:rPr lang="en-GB" sz="2400" dirty="0"/>
              <a:t>for the previous week. </a:t>
            </a:r>
          </a:p>
          <a:p>
            <a:endParaRPr lang="en-GB" dirty="0"/>
          </a:p>
        </p:txBody>
      </p:sp>
    </p:spTree>
    <p:extLst>
      <p:ext uri="{BB962C8B-B14F-4D97-AF65-F5344CB8AC3E}">
        <p14:creationId xmlns:p14="http://schemas.microsoft.com/office/powerpoint/2010/main" val="1557842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 continued…</a:t>
            </a:r>
          </a:p>
        </p:txBody>
      </p:sp>
      <p:sp>
        <p:nvSpPr>
          <p:cNvPr id="3" name="Content Placeholder 2"/>
          <p:cNvSpPr>
            <a:spLocks noGrp="1"/>
          </p:cNvSpPr>
          <p:nvPr>
            <p:ph idx="1"/>
          </p:nvPr>
        </p:nvSpPr>
        <p:spPr>
          <a:xfrm>
            <a:off x="220133" y="1598886"/>
            <a:ext cx="10399969" cy="3880773"/>
          </a:xfrm>
        </p:spPr>
        <p:txBody>
          <a:bodyPr>
            <a:normAutofit/>
          </a:bodyPr>
          <a:lstStyle/>
          <a:p>
            <a:r>
              <a:rPr lang="en-GB" sz="2600" b="1" dirty="0">
                <a:solidFill>
                  <a:srgbClr val="C00000"/>
                </a:solidFill>
              </a:rPr>
              <a:t>Maths</a:t>
            </a:r>
            <a:r>
              <a:rPr lang="en-GB" sz="2600" dirty="0">
                <a:solidFill>
                  <a:srgbClr val="C00000"/>
                </a:solidFill>
              </a:rPr>
              <a:t> </a:t>
            </a:r>
            <a:r>
              <a:rPr lang="en-GB" sz="2600" dirty="0"/>
              <a:t>– the children will be set Maths homework on a </a:t>
            </a:r>
            <a:r>
              <a:rPr lang="en-GB" sz="2600" b="1" dirty="0"/>
              <a:t>Tuesday</a:t>
            </a:r>
            <a:r>
              <a:rPr lang="en-GB" sz="2600" dirty="0"/>
              <a:t> and this is due in on </a:t>
            </a:r>
            <a:r>
              <a:rPr lang="en-GB" sz="2600" b="1" dirty="0"/>
              <a:t>Thursday </a:t>
            </a:r>
            <a:r>
              <a:rPr lang="en-GB" sz="2600" dirty="0"/>
              <a:t>of the same week. </a:t>
            </a:r>
          </a:p>
          <a:p>
            <a:r>
              <a:rPr lang="en-GB" sz="2600" dirty="0"/>
              <a:t>The Maths homework will be in the White Rose workbooks – please engage with these to understand better the way we teach Maths so you can support your child with their learning. </a:t>
            </a:r>
            <a:endParaRPr lang="en-GB" dirty="0"/>
          </a:p>
          <a:p>
            <a:endParaRPr lang="en-GB" dirty="0"/>
          </a:p>
        </p:txBody>
      </p:sp>
    </p:spTree>
    <p:extLst>
      <p:ext uri="{BB962C8B-B14F-4D97-AF65-F5344CB8AC3E}">
        <p14:creationId xmlns:p14="http://schemas.microsoft.com/office/powerpoint/2010/main" val="22894478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6118</TotalTime>
  <Words>1412</Words>
  <Application>Microsoft Office PowerPoint</Application>
  <PresentationFormat>Widescreen</PresentationFormat>
  <Paragraphs>91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Century Gothic</vt:lpstr>
      <vt:lpstr>Symbol</vt:lpstr>
      <vt:lpstr>Wingdings 3</vt:lpstr>
      <vt:lpstr>Ion</vt:lpstr>
      <vt:lpstr>Welcome to Swans Class! 2024 - 2025</vt:lpstr>
      <vt:lpstr>Time Table</vt:lpstr>
      <vt:lpstr> </vt:lpstr>
      <vt:lpstr>Learning in Swans Class</vt:lpstr>
      <vt:lpstr>The Home-School Agreement</vt:lpstr>
      <vt:lpstr>The Home-School Agreement</vt:lpstr>
      <vt:lpstr>The Home-School Agreement</vt:lpstr>
      <vt:lpstr>Homework</vt:lpstr>
      <vt:lpstr>Homework continued…</vt:lpstr>
      <vt:lpstr>Homework continued…</vt:lpstr>
      <vt:lpstr>Homework continued…</vt:lpstr>
      <vt:lpstr>Homework continued…</vt:lpstr>
      <vt:lpstr>Assessment</vt:lpstr>
      <vt:lpstr>Apply for a High School Place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Otter Class 2020 - 2021</dc:title>
  <dc:creator>HP</dc:creator>
  <cp:lastModifiedBy>Angela Kimber</cp:lastModifiedBy>
  <cp:revision>18</cp:revision>
  <dcterms:created xsi:type="dcterms:W3CDTF">2020-09-13T16:07:44Z</dcterms:created>
  <dcterms:modified xsi:type="dcterms:W3CDTF">2024-09-18T07:34:52Z</dcterms:modified>
</cp:coreProperties>
</file>